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7" r:id="rId6"/>
    <p:sldId id="309" r:id="rId7"/>
    <p:sldId id="327" r:id="rId8"/>
    <p:sldId id="310" r:id="rId9"/>
    <p:sldId id="311" r:id="rId10"/>
    <p:sldId id="313" r:id="rId11"/>
    <p:sldId id="314" r:id="rId12"/>
    <p:sldId id="315" r:id="rId13"/>
    <p:sldId id="316" r:id="rId14"/>
    <p:sldId id="317" r:id="rId15"/>
    <p:sldId id="318" r:id="rId16"/>
    <p:sldId id="319" r:id="rId17"/>
    <p:sldId id="320"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E67E42-788C-4D3A-A4E4-916E1B0EF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7" b="2370"/>
          <a:stretch/>
        </p:blipFill>
        <p:spPr bwMode="auto">
          <a:xfrm>
            <a:off x="-32" y="-13242"/>
            <a:ext cx="12192031" cy="4915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28676" y="5120639"/>
            <a:ext cx="6962774" cy="1280161"/>
          </a:xfrm>
        </p:spPr>
        <p:txBody>
          <a:bodyPr anchor="ctr">
            <a:normAutofit/>
          </a:bodyPr>
          <a:lstStyle/>
          <a:p>
            <a:pPr algn="ctr"/>
            <a:r>
              <a:rPr lang="en-US" sz="4100" dirty="0">
                <a:solidFill>
                  <a:srgbClr val="FFFFFF"/>
                </a:solidFill>
              </a:rPr>
              <a:t>Contracts &amp; Procurement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289580" y="5120639"/>
            <a:ext cx="2532217" cy="1280160"/>
          </a:xfrm>
        </p:spPr>
        <p:txBody>
          <a:bodyPr anchor="ctr">
            <a:normAutofit/>
          </a:bodyPr>
          <a:lstStyle/>
          <a:p>
            <a:r>
              <a:rPr lang="en-US" sz="1500" dirty="0">
                <a:solidFill>
                  <a:srgbClr val="FFFFFF"/>
                </a:solidFill>
              </a:rPr>
              <a:t>CELEBRATING Procurement month 2022</a:t>
            </a:r>
          </a:p>
        </p:txBody>
      </p:sp>
      <p:cxnSp>
        <p:nvCxnSpPr>
          <p:cNvPr id="73" name="Straight Connector 72">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F0E3A81-E8CB-4F23-8DDB-034D52A22B80}"/>
              </a:ext>
            </a:extLst>
          </p:cNvPr>
          <p:cNvSpPr txBox="1">
            <a:spLocks/>
          </p:cNvSpPr>
          <p:nvPr/>
        </p:nvSpPr>
        <p:spPr>
          <a:xfrm>
            <a:off x="4135337" y="1414103"/>
            <a:ext cx="6962774" cy="2184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pPr algn="ctr"/>
            <a:r>
              <a:rPr lang="en-US" sz="4100" dirty="0">
                <a:solidFill>
                  <a:srgbClr val="FFFFFF"/>
                </a:solidFill>
              </a:rPr>
              <a:t>City of East Point’s </a:t>
            </a:r>
          </a:p>
          <a:p>
            <a:pPr algn="ctr"/>
            <a:r>
              <a:rPr lang="en-US" sz="4100" dirty="0" err="1">
                <a:solidFill>
                  <a:srgbClr val="FFFFFF"/>
                </a:solidFill>
              </a:rPr>
              <a:t>Ionwave</a:t>
            </a:r>
            <a:r>
              <a:rPr lang="en-US" sz="4100" dirty="0">
                <a:solidFill>
                  <a:srgbClr val="FFFFFF"/>
                </a:solidFill>
              </a:rPr>
              <a:t> Training</a:t>
            </a:r>
          </a:p>
          <a:p>
            <a:pPr algn="ctr"/>
            <a:endParaRPr lang="en-US" sz="4100" dirty="0">
              <a:solidFill>
                <a:srgbClr val="FFFFFF"/>
              </a:solidFill>
            </a:endParaRPr>
          </a:p>
          <a:p>
            <a:pPr algn="ctr"/>
            <a:r>
              <a:rPr lang="en-US" sz="2400" dirty="0">
                <a:solidFill>
                  <a:srgbClr val="FFFFFF"/>
                </a:solidFill>
              </a:rPr>
              <a:t>June 20, 2022</a:t>
            </a: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3609A-02C9-4A08-A92B-0B02FF3AD0FA}"/>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10;&#10;Description automatically generated">
            <a:extLst>
              <a:ext uri="{FF2B5EF4-FFF2-40B4-BE49-F238E27FC236}">
                <a16:creationId xmlns:a16="http://schemas.microsoft.com/office/drawing/2014/main" id="{BC8F19D5-0326-4C47-A0A1-C18A08AA14C8}"/>
              </a:ext>
            </a:extLst>
          </p:cNvPr>
          <p:cNvPicPr>
            <a:picLocks noGrp="1" noChangeAspect="1"/>
          </p:cNvPicPr>
          <p:nvPr>
            <p:ph idx="1"/>
          </p:nvPr>
        </p:nvPicPr>
        <p:blipFill>
          <a:blip r:embed="rId2"/>
          <a:stretch>
            <a:fillRect/>
          </a:stretch>
        </p:blipFill>
        <p:spPr>
          <a:xfrm>
            <a:off x="1371600" y="2108200"/>
            <a:ext cx="9572625" cy="4135438"/>
          </a:xfrm>
          <a:prstGeom prst="rect">
            <a:avLst/>
          </a:prstGeom>
        </p:spPr>
      </p:pic>
    </p:spTree>
    <p:extLst>
      <p:ext uri="{BB962C8B-B14F-4D97-AF65-F5344CB8AC3E}">
        <p14:creationId xmlns:p14="http://schemas.microsoft.com/office/powerpoint/2010/main" val="38412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8849-5729-410E-8129-85CEAED7D356}"/>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15637120-1B22-4051-BCF2-CEF171DA2AAC}"/>
              </a:ext>
            </a:extLst>
          </p:cNvPr>
          <p:cNvPicPr>
            <a:picLocks noGrp="1" noChangeAspect="1"/>
          </p:cNvPicPr>
          <p:nvPr>
            <p:ph idx="1"/>
          </p:nvPr>
        </p:nvPicPr>
        <p:blipFill>
          <a:blip r:embed="rId2"/>
          <a:stretch>
            <a:fillRect/>
          </a:stretch>
        </p:blipFill>
        <p:spPr>
          <a:xfrm>
            <a:off x="1385888" y="2108199"/>
            <a:ext cx="9558337" cy="4221163"/>
          </a:xfrm>
          <a:prstGeom prst="rect">
            <a:avLst/>
          </a:prstGeom>
        </p:spPr>
      </p:pic>
    </p:spTree>
    <p:extLst>
      <p:ext uri="{BB962C8B-B14F-4D97-AF65-F5344CB8AC3E}">
        <p14:creationId xmlns:p14="http://schemas.microsoft.com/office/powerpoint/2010/main" val="285644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904D-81E9-4669-B220-435BABD2F716}"/>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314B4C55-3051-4502-BAD6-C03848F52E3C}"/>
              </a:ext>
            </a:extLst>
          </p:cNvPr>
          <p:cNvPicPr>
            <a:picLocks noGrp="1" noChangeAspect="1"/>
          </p:cNvPicPr>
          <p:nvPr>
            <p:ph idx="1"/>
          </p:nvPr>
        </p:nvPicPr>
        <p:blipFill>
          <a:blip r:embed="rId2"/>
          <a:stretch>
            <a:fillRect/>
          </a:stretch>
        </p:blipFill>
        <p:spPr>
          <a:xfrm>
            <a:off x="1351722" y="2108200"/>
            <a:ext cx="9663941" cy="4135438"/>
          </a:xfrm>
          <a:prstGeom prst="rect">
            <a:avLst/>
          </a:prstGeom>
        </p:spPr>
      </p:pic>
    </p:spTree>
    <p:extLst>
      <p:ext uri="{BB962C8B-B14F-4D97-AF65-F5344CB8AC3E}">
        <p14:creationId xmlns:p14="http://schemas.microsoft.com/office/powerpoint/2010/main" val="192091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9BF0-ACF2-486B-B7D2-E346B6721825}"/>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CBE483C0-D0AC-4801-BFB8-02EF8CBBDBD5}"/>
              </a:ext>
            </a:extLst>
          </p:cNvPr>
          <p:cNvPicPr>
            <a:picLocks noGrp="1" noChangeAspect="1"/>
          </p:cNvPicPr>
          <p:nvPr>
            <p:ph idx="1"/>
          </p:nvPr>
        </p:nvPicPr>
        <p:blipFill>
          <a:blip r:embed="rId2"/>
          <a:stretch>
            <a:fillRect/>
          </a:stretch>
        </p:blipFill>
        <p:spPr>
          <a:xfrm>
            <a:off x="1357313" y="2108199"/>
            <a:ext cx="9586911" cy="4206875"/>
          </a:xfrm>
          <a:prstGeom prst="rect">
            <a:avLst/>
          </a:prstGeom>
        </p:spPr>
      </p:pic>
    </p:spTree>
    <p:extLst>
      <p:ext uri="{BB962C8B-B14F-4D97-AF65-F5344CB8AC3E}">
        <p14:creationId xmlns:p14="http://schemas.microsoft.com/office/powerpoint/2010/main" val="329291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F8AF-F5D3-4AA3-ACC4-2BA83ED19EA2}"/>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application, Word&#10;&#10;Description automatically generated">
            <a:extLst>
              <a:ext uri="{FF2B5EF4-FFF2-40B4-BE49-F238E27FC236}">
                <a16:creationId xmlns:a16="http://schemas.microsoft.com/office/drawing/2014/main" id="{D7511092-D3CB-4CBE-BFB5-D9BD9A3A262E}"/>
              </a:ext>
            </a:extLst>
          </p:cNvPr>
          <p:cNvPicPr>
            <a:picLocks noGrp="1" noChangeAspect="1"/>
          </p:cNvPicPr>
          <p:nvPr>
            <p:ph idx="1"/>
          </p:nvPr>
        </p:nvPicPr>
        <p:blipFill>
          <a:blip r:embed="rId2"/>
          <a:stretch>
            <a:fillRect/>
          </a:stretch>
        </p:blipFill>
        <p:spPr>
          <a:xfrm>
            <a:off x="1385888" y="2108199"/>
            <a:ext cx="9644062" cy="4221163"/>
          </a:xfrm>
          <a:prstGeom prst="rect">
            <a:avLst/>
          </a:prstGeom>
        </p:spPr>
      </p:pic>
    </p:spTree>
    <p:extLst>
      <p:ext uri="{BB962C8B-B14F-4D97-AF65-F5344CB8AC3E}">
        <p14:creationId xmlns:p14="http://schemas.microsoft.com/office/powerpoint/2010/main" val="65660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5E67E42-788C-4D3A-A4E4-916E1B0EFB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7" b="2370"/>
          <a:stretch/>
        </p:blipFill>
        <p:spPr bwMode="auto">
          <a:xfrm>
            <a:off x="-32" y="10"/>
            <a:ext cx="12192031" cy="4915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Rectangle 70">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09553" y="5120639"/>
            <a:ext cx="7581897" cy="1280161"/>
          </a:xfrm>
        </p:spPr>
        <p:txBody>
          <a:bodyPr anchor="ctr">
            <a:noAutofit/>
          </a:bodyPr>
          <a:lstStyle/>
          <a:p>
            <a:pPr algn="ctr"/>
            <a:r>
              <a:rPr lang="en-US" sz="1400" b="1" dirty="0">
                <a:effectLst/>
                <a:latin typeface="Calibri" panose="020F0502020204030204" pitchFamily="34" charset="0"/>
                <a:ea typeface="Calibri" panose="020F0502020204030204" pitchFamily="34" charset="0"/>
                <a:cs typeface="Times New Roman" panose="02020603050405020304" pitchFamily="18" charset="0"/>
              </a:rPr>
              <a:t>Our Goal</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i="1" dirty="0">
                <a:effectLst/>
                <a:latin typeface="Calibri" panose="020F0502020204030204" pitchFamily="34" charset="0"/>
                <a:ea typeface="Calibri" panose="020F0502020204030204" pitchFamily="34" charset="0"/>
                <a:cs typeface="Times New Roman" panose="02020603050405020304" pitchFamily="18" charset="0"/>
              </a:rPr>
              <a:t>Ensure that the residents of the City of East Point receive the best value for our expenditures, while developing best practices, promoting cost savings, and improving operational efficiency.</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b="1" dirty="0">
                <a:effectLst/>
                <a:latin typeface="Calibri" panose="020F0502020204030204" pitchFamily="34" charset="0"/>
                <a:ea typeface="Calibri" panose="020F0502020204030204" pitchFamily="34" charset="0"/>
                <a:cs typeface="Times New Roman" panose="02020603050405020304" pitchFamily="18" charset="0"/>
              </a:rPr>
              <a:t>Our Vision</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i="1" dirty="0">
                <a:effectLst/>
                <a:latin typeface="Calibri" panose="020F0502020204030204" pitchFamily="34" charset="0"/>
                <a:ea typeface="Calibri" panose="020F0502020204030204" pitchFamily="34" charset="0"/>
                <a:cs typeface="Times New Roman" panose="02020603050405020304" pitchFamily="18" charset="0"/>
              </a:rPr>
              <a:t>To achieve the highest standard of public procurement by promoting full, transparent, open competition and highly ethical standards within the procurement process.</a:t>
            </a:r>
            <a:endParaRPr lang="en-US" sz="1400" dirty="0">
              <a:solidFill>
                <a:srgbClr val="FFFFFF"/>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289580" y="5120639"/>
            <a:ext cx="2532217" cy="1280160"/>
          </a:xfrm>
        </p:spPr>
        <p:txBody>
          <a:bodyPr anchor="ctr">
            <a:normAutofit/>
          </a:bodyPr>
          <a:lstStyle/>
          <a:p>
            <a:r>
              <a:rPr lang="en-US" sz="1500" dirty="0">
                <a:solidFill>
                  <a:srgbClr val="FFFFFF"/>
                </a:solidFill>
              </a:rPr>
              <a:t>CELEBRATING Procurement month 2022</a:t>
            </a:r>
          </a:p>
        </p:txBody>
      </p:sp>
      <p:cxnSp>
        <p:nvCxnSpPr>
          <p:cNvPr id="73" name="Straight Connector 72">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F0E3A81-E8CB-4F23-8DDB-034D52A22B80}"/>
              </a:ext>
            </a:extLst>
          </p:cNvPr>
          <p:cNvSpPr txBox="1">
            <a:spLocks/>
          </p:cNvSpPr>
          <p:nvPr/>
        </p:nvSpPr>
        <p:spPr>
          <a:xfrm>
            <a:off x="4135336" y="502920"/>
            <a:ext cx="7456589" cy="42405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8000" i="0" kern="1200" spc="-50" baseline="0">
                <a:solidFill>
                  <a:schemeClr val="tx1">
                    <a:lumMod val="85000"/>
                    <a:lumOff val="15000"/>
                  </a:schemeClr>
                </a:solidFill>
                <a:latin typeface="+mj-lt"/>
                <a:ea typeface="+mj-ea"/>
                <a:cs typeface="+mj-cs"/>
              </a:defRPr>
            </a:lvl1pPr>
          </a:lstStyle>
          <a:p>
            <a:r>
              <a:rPr lang="en-US" sz="2400" dirty="0">
                <a:solidFill>
                  <a:srgbClr val="0070C0"/>
                </a:solidFill>
                <a:latin typeface="+mn-lt"/>
              </a:rPr>
              <a:t>                               AGENDA</a:t>
            </a:r>
          </a:p>
          <a:p>
            <a:pPr algn="ctr"/>
            <a:endParaRPr lang="en-US" sz="2400" dirty="0">
              <a:solidFill>
                <a:srgbClr val="0070C0"/>
              </a:solidFill>
              <a:latin typeface="+mn-lt"/>
            </a:endParaRPr>
          </a:p>
          <a:p>
            <a:r>
              <a:rPr lang="en-US" sz="2400" dirty="0">
                <a:solidFill>
                  <a:srgbClr val="0070C0"/>
                </a:solidFill>
                <a:latin typeface="+mn-lt"/>
              </a:rPr>
              <a:t>Instructions for Vendors</a:t>
            </a:r>
          </a:p>
          <a:p>
            <a:pPr algn="ctr"/>
            <a:endParaRPr lang="en-US" sz="2400" dirty="0">
              <a:solidFill>
                <a:srgbClr val="FFFFFF"/>
              </a:solidFill>
            </a:endParaRPr>
          </a:p>
        </p:txBody>
      </p:sp>
    </p:spTree>
    <p:extLst>
      <p:ext uri="{BB962C8B-B14F-4D97-AF65-F5344CB8AC3E}">
        <p14:creationId xmlns:p14="http://schemas.microsoft.com/office/powerpoint/2010/main" val="35031937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633B-995D-456C-836F-2BC1D170D38F}"/>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A screenshot of a computer&#10;&#10;Description automatically generated with medium confidence">
            <a:extLst>
              <a:ext uri="{FF2B5EF4-FFF2-40B4-BE49-F238E27FC236}">
                <a16:creationId xmlns:a16="http://schemas.microsoft.com/office/drawing/2014/main" id="{27F5E8FB-E919-471F-882A-6B8AEE8D9111}"/>
              </a:ext>
            </a:extLst>
          </p:cNvPr>
          <p:cNvPicPr>
            <a:picLocks noGrp="1" noChangeAspect="1"/>
          </p:cNvPicPr>
          <p:nvPr>
            <p:ph idx="1"/>
          </p:nvPr>
        </p:nvPicPr>
        <p:blipFill>
          <a:blip r:embed="rId2"/>
          <a:stretch>
            <a:fillRect/>
          </a:stretch>
        </p:blipFill>
        <p:spPr>
          <a:xfrm>
            <a:off x="1921565" y="2108199"/>
            <a:ext cx="8017565" cy="4186583"/>
          </a:xfrm>
          <a:prstGeom prst="rect">
            <a:avLst/>
          </a:prstGeom>
        </p:spPr>
      </p:pic>
    </p:spTree>
    <p:extLst>
      <p:ext uri="{BB962C8B-B14F-4D97-AF65-F5344CB8AC3E}">
        <p14:creationId xmlns:p14="http://schemas.microsoft.com/office/powerpoint/2010/main" val="285987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206D-3BBC-42DA-B68E-1F0AB40B2E2A}"/>
              </a:ext>
            </a:extLst>
          </p:cNvPr>
          <p:cNvSpPr>
            <a:spLocks noGrp="1"/>
          </p:cNvSpPr>
          <p:nvPr>
            <p:ph type="title"/>
          </p:nvPr>
        </p:nvSpPr>
        <p:spPr/>
        <p:txBody>
          <a:bodyPr/>
          <a:lstStyle/>
          <a:p>
            <a:pPr algn="ctr"/>
            <a:r>
              <a:rPr lang="en-US" b="1" dirty="0" err="1">
                <a:solidFill>
                  <a:srgbClr val="002060"/>
                </a:solidFill>
              </a:rPr>
              <a:t>Ionwave</a:t>
            </a:r>
            <a:endParaRPr lang="en-US" b="1" dirty="0">
              <a:solidFill>
                <a:srgbClr val="002060"/>
              </a:solidFill>
            </a:endParaRPr>
          </a:p>
        </p:txBody>
      </p:sp>
      <p:sp>
        <p:nvSpPr>
          <p:cNvPr id="7" name="Content Placeholder 6">
            <a:extLst>
              <a:ext uri="{FF2B5EF4-FFF2-40B4-BE49-F238E27FC236}">
                <a16:creationId xmlns:a16="http://schemas.microsoft.com/office/drawing/2014/main" id="{AAAC7E93-29DD-4523-828A-9B860B4450DB}"/>
              </a:ext>
            </a:extLst>
          </p:cNvPr>
          <p:cNvSpPr>
            <a:spLocks noGrp="1"/>
          </p:cNvSpPr>
          <p:nvPr>
            <p:ph idx="1"/>
          </p:nvPr>
        </p:nvSpPr>
        <p:spPr/>
        <p:txBody>
          <a:bodyPr>
            <a:normAutofit fontScale="92500" lnSpcReduction="10000"/>
          </a:bodyPr>
          <a:lstStyle/>
          <a:p>
            <a:r>
              <a:rPr lang="en-US" dirty="0"/>
              <a:t>1. Click on Supplier Registration.</a:t>
            </a:r>
          </a:p>
          <a:p>
            <a:r>
              <a:rPr lang="en-US" dirty="0"/>
              <a:t>2. Add all pertinent information. TIN#, Company Information, Email Address etc. </a:t>
            </a:r>
          </a:p>
          <a:p>
            <a:r>
              <a:rPr lang="en-US" dirty="0"/>
              <a:t>3. You will receive a confirmation email. Click on the link provided. </a:t>
            </a:r>
          </a:p>
          <a:p>
            <a:r>
              <a:rPr lang="en-US" dirty="0"/>
              <a:t>4. Check the Commodity Codes you are interested in receiving notifications regarding           Current/Open Solicitations.</a:t>
            </a:r>
          </a:p>
          <a:p>
            <a:r>
              <a:rPr lang="en-US" dirty="0"/>
              <a:t>5. Review the information. If everything is correct, please click on “Register Now”. </a:t>
            </a:r>
          </a:p>
          <a:p>
            <a:r>
              <a:rPr lang="en-US" dirty="0"/>
              <a:t>6. You will receive an email confirmation alerting you that you are now an “Active Vendor” with the City of East Point Procurement. </a:t>
            </a:r>
            <a:r>
              <a:rPr lang="en-US" b="1" u="sng" dirty="0"/>
              <a:t>Not to be confused with our Financial System, BS&amp;A. </a:t>
            </a:r>
          </a:p>
          <a:p>
            <a:pPr algn="ctr"/>
            <a:r>
              <a:rPr lang="en-US" sz="2600" b="1" dirty="0"/>
              <a:t>Welcome to the City of East Point’s Procurement </a:t>
            </a:r>
            <a:r>
              <a:rPr lang="en-US" sz="2600" b="1" dirty="0" err="1"/>
              <a:t>Ionwave</a:t>
            </a:r>
            <a:r>
              <a:rPr lang="en-US" sz="2600" b="1" dirty="0"/>
              <a:t> System!!!</a:t>
            </a:r>
          </a:p>
          <a:p>
            <a:endParaRPr lang="en-US" dirty="0"/>
          </a:p>
        </p:txBody>
      </p:sp>
    </p:spTree>
    <p:extLst>
      <p:ext uri="{BB962C8B-B14F-4D97-AF65-F5344CB8AC3E}">
        <p14:creationId xmlns:p14="http://schemas.microsoft.com/office/powerpoint/2010/main" val="333828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206D-3BBC-42DA-B68E-1F0AB40B2E2A}"/>
              </a:ext>
            </a:extLst>
          </p:cNvPr>
          <p:cNvSpPr>
            <a:spLocks noGrp="1"/>
          </p:cNvSpPr>
          <p:nvPr>
            <p:ph type="title"/>
          </p:nvPr>
        </p:nvSpPr>
        <p:spPr/>
        <p:txBody>
          <a:bodyPr/>
          <a:lstStyle/>
          <a:p>
            <a:pPr algn="ctr"/>
            <a:r>
              <a:rPr lang="en-US" dirty="0" err="1"/>
              <a:t>Ionwave</a:t>
            </a:r>
            <a:r>
              <a:rPr lang="en-US" dirty="0"/>
              <a:t> – Instructions for Vendors</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8F989D1E-9176-4FE6-A8EA-5453BC591B71}"/>
              </a:ext>
            </a:extLst>
          </p:cNvPr>
          <p:cNvPicPr>
            <a:picLocks noGrp="1" noChangeAspect="1"/>
          </p:cNvPicPr>
          <p:nvPr>
            <p:ph idx="1"/>
          </p:nvPr>
        </p:nvPicPr>
        <p:blipFill>
          <a:blip r:embed="rId2"/>
          <a:stretch>
            <a:fillRect/>
          </a:stretch>
        </p:blipFill>
        <p:spPr>
          <a:xfrm>
            <a:off x="1357313" y="2108200"/>
            <a:ext cx="9644061" cy="4235450"/>
          </a:xfrm>
          <a:prstGeom prst="rect">
            <a:avLst/>
          </a:prstGeom>
        </p:spPr>
      </p:pic>
    </p:spTree>
    <p:extLst>
      <p:ext uri="{BB962C8B-B14F-4D97-AF65-F5344CB8AC3E}">
        <p14:creationId xmlns:p14="http://schemas.microsoft.com/office/powerpoint/2010/main" val="261300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F276A-6636-4F2A-81D1-98B5ED6741B4}"/>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5FDCDA65-A28E-400F-9C7A-EAF363B97263}"/>
              </a:ext>
            </a:extLst>
          </p:cNvPr>
          <p:cNvPicPr>
            <a:picLocks noGrp="1" noChangeAspect="1"/>
          </p:cNvPicPr>
          <p:nvPr>
            <p:ph idx="1"/>
          </p:nvPr>
        </p:nvPicPr>
        <p:blipFill>
          <a:blip r:embed="rId2"/>
          <a:stretch>
            <a:fillRect/>
          </a:stretch>
        </p:blipFill>
        <p:spPr>
          <a:xfrm>
            <a:off x="1328738" y="2108199"/>
            <a:ext cx="9701212" cy="4225925"/>
          </a:xfrm>
          <a:prstGeom prst="rect">
            <a:avLst/>
          </a:prstGeom>
        </p:spPr>
      </p:pic>
    </p:spTree>
    <p:extLst>
      <p:ext uri="{BB962C8B-B14F-4D97-AF65-F5344CB8AC3E}">
        <p14:creationId xmlns:p14="http://schemas.microsoft.com/office/powerpoint/2010/main" val="78669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7127-E9A8-4A99-B1BB-23C98F2F8D67}"/>
              </a:ext>
            </a:extLst>
          </p:cNvPr>
          <p:cNvSpPr>
            <a:spLocks noGrp="1"/>
          </p:cNvSpPr>
          <p:nvPr>
            <p:ph type="title"/>
          </p:nvPr>
        </p:nvSpPr>
        <p:spPr/>
        <p:txBody>
          <a:bodyPr/>
          <a:lstStyle/>
          <a:p>
            <a:pPr algn="ctr"/>
            <a:r>
              <a:rPr lang="en-US" dirty="0" err="1"/>
              <a:t>Ionwave</a:t>
            </a:r>
            <a:r>
              <a:rPr lang="en-US" dirty="0"/>
              <a:t> Cont.</a:t>
            </a:r>
          </a:p>
        </p:txBody>
      </p:sp>
      <p:pic>
        <p:nvPicPr>
          <p:cNvPr id="4" name="Content Placeholder 3" descr="A screenshot of a computer&#10;&#10;Description automatically generated">
            <a:extLst>
              <a:ext uri="{FF2B5EF4-FFF2-40B4-BE49-F238E27FC236}">
                <a16:creationId xmlns:a16="http://schemas.microsoft.com/office/drawing/2014/main" id="{198A0B75-F3C5-4617-B95D-7A8DE3C430E4}"/>
              </a:ext>
            </a:extLst>
          </p:cNvPr>
          <p:cNvPicPr>
            <a:picLocks noGrp="1" noChangeAspect="1"/>
          </p:cNvPicPr>
          <p:nvPr>
            <p:ph idx="1"/>
          </p:nvPr>
        </p:nvPicPr>
        <p:blipFill>
          <a:blip r:embed="rId2"/>
          <a:stretch>
            <a:fillRect/>
          </a:stretch>
        </p:blipFill>
        <p:spPr>
          <a:xfrm>
            <a:off x="1385888" y="2108200"/>
            <a:ext cx="9601200" cy="4178300"/>
          </a:xfrm>
          <a:prstGeom prst="rect">
            <a:avLst/>
          </a:prstGeom>
        </p:spPr>
      </p:pic>
    </p:spTree>
    <p:extLst>
      <p:ext uri="{BB962C8B-B14F-4D97-AF65-F5344CB8AC3E}">
        <p14:creationId xmlns:p14="http://schemas.microsoft.com/office/powerpoint/2010/main" val="392899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9C11-7E30-4136-829D-BFD539B8DB1B}"/>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10;&#10;Description automatically generated">
            <a:extLst>
              <a:ext uri="{FF2B5EF4-FFF2-40B4-BE49-F238E27FC236}">
                <a16:creationId xmlns:a16="http://schemas.microsoft.com/office/drawing/2014/main" id="{B00C2972-2F4D-428C-BD99-B4F6A576D81E}"/>
              </a:ext>
            </a:extLst>
          </p:cNvPr>
          <p:cNvPicPr>
            <a:picLocks noGrp="1" noChangeAspect="1"/>
          </p:cNvPicPr>
          <p:nvPr>
            <p:ph idx="1"/>
          </p:nvPr>
        </p:nvPicPr>
        <p:blipFill>
          <a:blip r:embed="rId2"/>
          <a:stretch>
            <a:fillRect/>
          </a:stretch>
        </p:blipFill>
        <p:spPr>
          <a:xfrm>
            <a:off x="1428750" y="2108200"/>
            <a:ext cx="9501188" cy="4135438"/>
          </a:xfrm>
          <a:prstGeom prst="rect">
            <a:avLst/>
          </a:prstGeom>
        </p:spPr>
      </p:pic>
    </p:spTree>
    <p:extLst>
      <p:ext uri="{BB962C8B-B14F-4D97-AF65-F5344CB8AC3E}">
        <p14:creationId xmlns:p14="http://schemas.microsoft.com/office/powerpoint/2010/main" val="369235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68F3-5556-46F4-B94F-4A9C2AC58B8C}"/>
              </a:ext>
            </a:extLst>
          </p:cNvPr>
          <p:cNvSpPr>
            <a:spLocks noGrp="1"/>
          </p:cNvSpPr>
          <p:nvPr>
            <p:ph type="title"/>
          </p:nvPr>
        </p:nvSpPr>
        <p:spPr/>
        <p:txBody>
          <a:bodyPr/>
          <a:lstStyle/>
          <a:p>
            <a:pPr algn="ctr"/>
            <a:r>
              <a:rPr lang="en-US" dirty="0" err="1"/>
              <a:t>Ionwave</a:t>
            </a:r>
            <a:endParaRPr lang="en-US" dirty="0"/>
          </a:p>
        </p:txBody>
      </p:sp>
      <p:pic>
        <p:nvPicPr>
          <p:cNvPr id="4" name="Content Placeholder 3" descr="Graphical user interface, text, application, Word&#10;&#10;Description automatically generated">
            <a:extLst>
              <a:ext uri="{FF2B5EF4-FFF2-40B4-BE49-F238E27FC236}">
                <a16:creationId xmlns:a16="http://schemas.microsoft.com/office/drawing/2014/main" id="{A868EFAA-3DE6-4377-B8BB-673834D6CE88}"/>
              </a:ext>
            </a:extLst>
          </p:cNvPr>
          <p:cNvPicPr>
            <a:picLocks noGrp="1" noChangeAspect="1"/>
          </p:cNvPicPr>
          <p:nvPr>
            <p:ph idx="1"/>
          </p:nvPr>
        </p:nvPicPr>
        <p:blipFill>
          <a:blip r:embed="rId2"/>
          <a:stretch>
            <a:fillRect/>
          </a:stretch>
        </p:blipFill>
        <p:spPr>
          <a:xfrm>
            <a:off x="1357314" y="2108200"/>
            <a:ext cx="9686924" cy="4178300"/>
          </a:xfrm>
          <a:prstGeom prst="rect">
            <a:avLst/>
          </a:prstGeom>
        </p:spPr>
      </p:pic>
    </p:spTree>
    <p:extLst>
      <p:ext uri="{BB962C8B-B14F-4D97-AF65-F5344CB8AC3E}">
        <p14:creationId xmlns:p14="http://schemas.microsoft.com/office/powerpoint/2010/main" val="31271823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71af3243-3dd4-4a8d-8c0d-dd76da1f02a5"/>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Ion</Template>
  <TotalTime>1265</TotalTime>
  <Words>235</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Bookman Old Style</vt:lpstr>
      <vt:lpstr>Calibri</vt:lpstr>
      <vt:lpstr>Franklin Gothic Book</vt:lpstr>
      <vt:lpstr>1_RetrospectVTI</vt:lpstr>
      <vt:lpstr>Contracts &amp; Procurement</vt:lpstr>
      <vt:lpstr>Our Goal Ensure that the residents of the City of East Point receive the best value for our expenditures, while developing best practices, promoting cost savings, and improving operational efficiency.   Our Vision To achieve the highest standard of public procurement by promoting full, transparent, open competition and highly ethical standards within the procurement process.</vt:lpstr>
      <vt:lpstr>Ionwave</vt:lpstr>
      <vt:lpstr>Ionwave</vt:lpstr>
      <vt:lpstr>Ionwave – Instructions for Vendors</vt:lpstr>
      <vt:lpstr>Ionwave</vt:lpstr>
      <vt:lpstr>Ionwave Cont.</vt:lpstr>
      <vt:lpstr>Ionwave</vt:lpstr>
      <vt:lpstr>Ionwave</vt:lpstr>
      <vt:lpstr>Ionwave</vt:lpstr>
      <vt:lpstr>Ionwave</vt:lpstr>
      <vt:lpstr>Ionwave</vt:lpstr>
      <vt:lpstr>Ionwave</vt:lpstr>
      <vt:lpstr>Ionwave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Contracts  &amp; Procurement</dc:title>
  <dc:creator>Yolanda Broome</dc:creator>
  <cp:lastModifiedBy>Kawanna Woods (Intern)</cp:lastModifiedBy>
  <cp:revision>30</cp:revision>
  <cp:lastPrinted>2022-06-15T15:51:49Z</cp:lastPrinted>
  <dcterms:created xsi:type="dcterms:W3CDTF">2022-01-31T16:18:07Z</dcterms:created>
  <dcterms:modified xsi:type="dcterms:W3CDTF">2022-12-13T17:24:38Z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